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  <p:embeddedFont>
      <p:font typeface="Fira Sans"/>
      <p:regular r:id="rId34"/>
      <p:bold r:id="rId35"/>
      <p:italic r:id="rId36"/>
      <p:boldItalic r:id="rId37"/>
    </p:embeddedFont>
    <p:embeddedFont>
      <p:font typeface="Fira Sans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Light-italic.fntdata"/><Relationship Id="rId20" Type="http://schemas.openxmlformats.org/officeDocument/2006/relationships/slide" Target="slides/slide14.xml"/><Relationship Id="rId41" Type="http://schemas.openxmlformats.org/officeDocument/2006/relationships/font" Target="fonts/FiraSans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5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4.xml"/><Relationship Id="rId32" Type="http://schemas.openxmlformats.org/officeDocument/2006/relationships/font" Target="fonts/Nunito-italic.fntdata"/><Relationship Id="rId13" Type="http://schemas.openxmlformats.org/officeDocument/2006/relationships/slide" Target="slides/slide7.xml"/><Relationship Id="rId35" Type="http://schemas.openxmlformats.org/officeDocument/2006/relationships/font" Target="fonts/FiraSans-bold.fntdata"/><Relationship Id="rId12" Type="http://schemas.openxmlformats.org/officeDocument/2006/relationships/slide" Target="slides/slide6.xml"/><Relationship Id="rId34" Type="http://schemas.openxmlformats.org/officeDocument/2006/relationships/font" Target="fonts/FiraSans-regular.fntdata"/><Relationship Id="rId15" Type="http://schemas.openxmlformats.org/officeDocument/2006/relationships/slide" Target="slides/slide9.xml"/><Relationship Id="rId37" Type="http://schemas.openxmlformats.org/officeDocument/2006/relationships/font" Target="fonts/FiraSans-boldItalic.fntdata"/><Relationship Id="rId14" Type="http://schemas.openxmlformats.org/officeDocument/2006/relationships/slide" Target="slides/slide8.xml"/><Relationship Id="rId36" Type="http://schemas.openxmlformats.org/officeDocument/2006/relationships/font" Target="fonts/FiraSans-italic.fntdata"/><Relationship Id="rId17" Type="http://schemas.openxmlformats.org/officeDocument/2006/relationships/slide" Target="slides/slide11.xml"/><Relationship Id="rId39" Type="http://schemas.openxmlformats.org/officeDocument/2006/relationships/font" Target="fonts/FiraSansLight-bold.fntdata"/><Relationship Id="rId16" Type="http://schemas.openxmlformats.org/officeDocument/2006/relationships/slide" Target="slides/slide10.xml"/><Relationship Id="rId38" Type="http://schemas.openxmlformats.org/officeDocument/2006/relationships/font" Target="fonts/FiraSans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0512c32b3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80512c32b3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b3ee6980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8b3ee6980b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b3ee6980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8b3ee6980b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b3ee6980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8b3ee6980b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b3ee6980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8b3ee6980b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92ae659b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e92ae659b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0512c32b3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80512c32b3_2_1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92ae659b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e92ae659b2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b3ee6980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8b3ee6980b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92ae659b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e92ae659b2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92ae659b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e92ae659b2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0512c32b3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80512c32b3_2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0512c32b3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80512c32b3_2_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0512c32b3_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80512c32b3_2_3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8b3ee6980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8b3ee6980b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0512c32b3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80512c32b3_2_3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0512c32b3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80512c32b3_2_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0512c32b3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80512c32b3_2_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b3ee698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8b3ee6980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b3ee6980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8b3ee6980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92ae659b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e92ae659b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b3ee6980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8b3ee6980b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92ae659b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e92ae659b2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320871" y="3155712"/>
            <a:ext cx="2851874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-797775" y="2947076"/>
            <a:ext cx="2580340" cy="4341114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00" name="Google Shape;100;p17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01" name="Google Shape;101;p17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2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1550416" y="2595443"/>
            <a:ext cx="3934778" cy="4114800"/>
          </a:xfrm>
          <a:custGeom>
            <a:rect b="b" l="l" r="r" t="t"/>
            <a:pathLst>
              <a:path extrusionOk="0" h="8229600" w="7869555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-1683655">
            <a:off x="5563840" y="3946107"/>
            <a:ext cx="2474213" cy="1827825"/>
          </a:xfrm>
          <a:custGeom>
            <a:rect b="b" l="l" r="r" t="t"/>
            <a:pathLst>
              <a:path extrusionOk="0" h="2510444" w="3398232">
                <a:moveTo>
                  <a:pt x="0" y="0"/>
                </a:moveTo>
                <a:lnTo>
                  <a:pt x="3398232" y="0"/>
                </a:lnTo>
                <a:lnTo>
                  <a:pt x="3398232" y="2510444"/>
                </a:lnTo>
                <a:lnTo>
                  <a:pt x="0" y="2510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-777215" y="-1677974"/>
            <a:ext cx="2851875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67060" y="2285948"/>
            <a:ext cx="4950136" cy="4114800"/>
          </a:xfrm>
          <a:custGeom>
            <a:rect b="b" l="l" r="r" t="t"/>
            <a:pathLst>
              <a:path extrusionOk="0" h="8229600" w="9900271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rot="241454">
            <a:off x="-463569" y="2911773"/>
            <a:ext cx="1602845" cy="1602845"/>
          </a:xfrm>
          <a:custGeom>
            <a:rect b="b" l="l" r="r" t="t"/>
            <a:pathLst>
              <a:path extrusionOk="0" h="3213856" w="3213856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518984" y="3372243"/>
            <a:ext cx="3934777" cy="4114800"/>
          </a:xfrm>
          <a:custGeom>
            <a:rect b="b" l="l" r="r" t="t"/>
            <a:pathLst>
              <a:path extrusionOk="0" h="8229600" w="7869555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" name="Google Shape;33;p5"/>
          <p:cNvSpPr/>
          <p:nvPr/>
        </p:nvSpPr>
        <p:spPr>
          <a:xfrm>
            <a:off x="7650798" y="-117622"/>
            <a:ext cx="1429942" cy="1499873"/>
          </a:xfrm>
          <a:custGeom>
            <a:rect b="b" l="l" r="r" t="t"/>
            <a:pathLst>
              <a:path extrusionOk="0" h="2334432" w="2095153">
                <a:moveTo>
                  <a:pt x="0" y="0"/>
                </a:moveTo>
                <a:lnTo>
                  <a:pt x="2095152" y="0"/>
                </a:lnTo>
                <a:lnTo>
                  <a:pt x="2095152" y="2334432"/>
                </a:lnTo>
                <a:lnTo>
                  <a:pt x="0" y="233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 rot="-1878446">
            <a:off x="5940341" y="-1475331"/>
            <a:ext cx="4760382" cy="4117731"/>
          </a:xfrm>
          <a:custGeom>
            <a:rect b="b" l="l" r="r" t="t"/>
            <a:pathLst>
              <a:path extrusionOk="0" h="8229600" w="9513988">
                <a:moveTo>
                  <a:pt x="0" y="0"/>
                </a:moveTo>
                <a:lnTo>
                  <a:pt x="9513989" y="0"/>
                </a:lnTo>
                <a:lnTo>
                  <a:pt x="95139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" name="Google Shape;38;p6"/>
          <p:cNvSpPr/>
          <p:nvPr/>
        </p:nvSpPr>
        <p:spPr>
          <a:xfrm>
            <a:off x="-808052" y="2848176"/>
            <a:ext cx="3507806" cy="3512196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6779409" y="2884393"/>
            <a:ext cx="3934777" cy="4114800"/>
          </a:xfrm>
          <a:custGeom>
            <a:rect b="b" l="l" r="r" t="t"/>
            <a:pathLst>
              <a:path extrusionOk="0" h="8229600" w="7869555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" name="Google Shape;43;p7"/>
          <p:cNvSpPr/>
          <p:nvPr/>
        </p:nvSpPr>
        <p:spPr>
          <a:xfrm flipH="1" rot="3211846">
            <a:off x="594677" y="486459"/>
            <a:ext cx="461041" cy="734993"/>
          </a:xfrm>
          <a:custGeom>
            <a:rect b="b" l="l" r="r" t="t"/>
            <a:pathLst>
              <a:path extrusionOk="0" h="1468482" w="921139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" name="Google Shape;44;p7"/>
          <p:cNvSpPr/>
          <p:nvPr/>
        </p:nvSpPr>
        <p:spPr>
          <a:xfrm rot="-6816777">
            <a:off x="6230005" y="-1960020"/>
            <a:ext cx="2270270" cy="4109087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/>
          <p:nvPr/>
        </p:nvSpPr>
        <p:spPr>
          <a:xfrm rot="-1878446">
            <a:off x="2369941" y="3740094"/>
            <a:ext cx="4760382" cy="4117731"/>
          </a:xfrm>
          <a:custGeom>
            <a:rect b="b" l="l" r="r" t="t"/>
            <a:pathLst>
              <a:path extrusionOk="0" h="8229600" w="9513988">
                <a:moveTo>
                  <a:pt x="0" y="0"/>
                </a:moveTo>
                <a:lnTo>
                  <a:pt x="9513989" y="0"/>
                </a:lnTo>
                <a:lnTo>
                  <a:pt x="95139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 rot="3760058">
            <a:off x="5365532" y="177806"/>
            <a:ext cx="6257921" cy="4122405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-712125" y="1020576"/>
            <a:ext cx="1682814" cy="822475"/>
          </a:xfrm>
          <a:custGeom>
            <a:rect b="b" l="l" r="r" t="t"/>
            <a:pathLst>
              <a:path extrusionOk="0" h="1644951" w="3365628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-9677559">
            <a:off x="-1610212" y="3263901"/>
            <a:ext cx="6232071" cy="4105377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" name="Google Shape;59;p10"/>
          <p:cNvSpPr/>
          <p:nvPr/>
        </p:nvSpPr>
        <p:spPr>
          <a:xfrm rot="-2566445">
            <a:off x="8103815" y="2771656"/>
            <a:ext cx="2157953" cy="4120197"/>
          </a:xfrm>
          <a:custGeom>
            <a:rect b="b" l="l" r="r" t="t"/>
            <a:pathLst>
              <a:path extrusionOk="0" h="8229600" w="4310253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" name="Google Shape;60;p10"/>
          <p:cNvSpPr/>
          <p:nvPr/>
        </p:nvSpPr>
        <p:spPr>
          <a:xfrm>
            <a:off x="6355350" y="-1018233"/>
            <a:ext cx="1811289" cy="1848255"/>
          </a:xfrm>
          <a:custGeom>
            <a:rect b="b" l="l" r="r" t="t"/>
            <a:pathLst>
              <a:path extrusionOk="0" h="3696510" w="3622579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hyperlink" Target="https://en.wikipedia.org/wiki/Sigmoid_function" TargetMode="External"/><Relationship Id="rId6" Type="http://schemas.openxmlformats.org/officeDocument/2006/relationships/hyperlink" Target="https://pt.wikipedia.org/wiki/Tangente_hiperb%C3%B3lica" TargetMode="External"/><Relationship Id="rId7" Type="http://schemas.openxmlformats.org/officeDocument/2006/relationships/hyperlink" Target="https://pt.wikipedia.org/wiki/Fun%C3%A7%C3%A3o_log%C3%ADstica" TargetMode="External"/><Relationship Id="rId8" Type="http://schemas.openxmlformats.org/officeDocument/2006/relationships/hyperlink" Target="https://en.wikipedia.org/wiki/Rectifier_(neural_networks)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2.png"/><Relationship Id="rId6" Type="http://schemas.openxmlformats.org/officeDocument/2006/relationships/image" Target="../media/image42.png"/><Relationship Id="rId7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34.png"/><Relationship Id="rId7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34.png"/><Relationship Id="rId7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34.png"/><Relationship Id="rId7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Relationship Id="rId5" Type="http://schemas.openxmlformats.org/officeDocument/2006/relationships/image" Target="../media/image26.png"/><Relationship Id="rId6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hyperlink" Target="https://medium.com/analytics-vidhya/image-classification-with-tensorflow-2a406bdfe0c1" TargetMode="External"/><Relationship Id="rId5" Type="http://schemas.openxmlformats.org/officeDocument/2006/relationships/image" Target="../media/image47.png"/><Relationship Id="rId6" Type="http://schemas.openxmlformats.org/officeDocument/2006/relationships/hyperlink" Target="https://medium.com/neuronio-br/entendendo-redes-convolucionais-cnns-d10359f21184" TargetMode="External"/><Relationship Id="rId7" Type="http://schemas.openxmlformats.org/officeDocument/2006/relationships/hyperlink" Target="https://www.kaggle.com/code/toniesteves/deep-learning-from-scratch-cnn" TargetMode="External"/><Relationship Id="rId8" Type="http://schemas.openxmlformats.org/officeDocument/2006/relationships/hyperlink" Target="https://estevestoni.medium.com/agrupando-conceitos-e-classificando-imagens-com-deep-learning-5b2674f99539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Relationship Id="rId5" Type="http://schemas.openxmlformats.org/officeDocument/2006/relationships/image" Target="../media/image41.jpg"/><Relationship Id="rId6" Type="http://schemas.openxmlformats.org/officeDocument/2006/relationships/image" Target="../media/image39.jpg"/><Relationship Id="rId7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2.jp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 rot="1420942">
            <a:off x="-1136714" y="-1123577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23"/>
          <p:cNvSpPr/>
          <p:nvPr/>
        </p:nvSpPr>
        <p:spPr>
          <a:xfrm rot="-6822524">
            <a:off x="7099441" y="2965270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23"/>
          <p:cNvSpPr/>
          <p:nvPr/>
        </p:nvSpPr>
        <p:spPr>
          <a:xfrm>
            <a:off x="203610" y="2893076"/>
            <a:ext cx="2851875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23"/>
          <p:cNvSpPr/>
          <p:nvPr/>
        </p:nvSpPr>
        <p:spPr>
          <a:xfrm>
            <a:off x="4936489" y="-1854253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23"/>
          <p:cNvSpPr/>
          <p:nvPr/>
        </p:nvSpPr>
        <p:spPr>
          <a:xfrm rot="-6046112">
            <a:off x="6505067" y="2471076"/>
            <a:ext cx="1606928" cy="1606928"/>
          </a:xfrm>
          <a:custGeom>
            <a:rect b="b" l="l" r="r" t="t"/>
            <a:pathLst>
              <a:path extrusionOk="0" h="3213856" w="3213856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23"/>
          <p:cNvSpPr/>
          <p:nvPr/>
        </p:nvSpPr>
        <p:spPr>
          <a:xfrm>
            <a:off x="4181963" y="345989"/>
            <a:ext cx="744495" cy="744495"/>
          </a:xfrm>
          <a:custGeom>
            <a:rect b="b" l="l" r="r" t="t"/>
            <a:pathLst>
              <a:path extrusionOk="0" h="1488989" w="1488989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6" name="Google Shape;146;p23"/>
          <p:cNvGrpSpPr/>
          <p:nvPr/>
        </p:nvGrpSpPr>
        <p:grpSpPr>
          <a:xfrm>
            <a:off x="832110" y="1361825"/>
            <a:ext cx="7214129" cy="2589522"/>
            <a:chOff x="-2580750" y="200039"/>
            <a:chExt cx="19237677" cy="6905392"/>
          </a:xfrm>
        </p:grpSpPr>
        <p:sp>
          <p:nvSpPr>
            <p:cNvPr id="147" name="Google Shape;147;p23"/>
            <p:cNvSpPr txBox="1"/>
            <p:nvPr/>
          </p:nvSpPr>
          <p:spPr>
            <a:xfrm>
              <a:off x="27" y="200039"/>
              <a:ext cx="16656900" cy="4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6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Redes Neurais convulacionais </a:t>
              </a:r>
              <a:endParaRPr sz="600"/>
            </a:p>
          </p:txBody>
        </p:sp>
        <p:sp>
          <p:nvSpPr>
            <p:cNvPr id="148" name="Google Shape;148;p23"/>
            <p:cNvSpPr txBox="1"/>
            <p:nvPr/>
          </p:nvSpPr>
          <p:spPr>
            <a:xfrm>
              <a:off x="-2580750" y="6284631"/>
              <a:ext cx="111249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Apresentado por:</a:t>
              </a:r>
              <a:endParaRPr sz="100"/>
            </a:p>
          </p:txBody>
        </p:sp>
      </p:grpSp>
      <p:sp>
        <p:nvSpPr>
          <p:cNvPr id="149" name="Google Shape;149;p23"/>
          <p:cNvSpPr/>
          <p:nvPr/>
        </p:nvSpPr>
        <p:spPr>
          <a:xfrm flipH="1" rot="3215138">
            <a:off x="1303949" y="1340262"/>
            <a:ext cx="460570" cy="734241"/>
          </a:xfrm>
          <a:custGeom>
            <a:rect b="b" l="l" r="r" t="t"/>
            <a:pathLst>
              <a:path extrusionOk="0" h="1468482" w="921139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23"/>
          <p:cNvSpPr txBox="1"/>
          <p:nvPr/>
        </p:nvSpPr>
        <p:spPr>
          <a:xfrm>
            <a:off x="832110" y="4022410"/>
            <a:ext cx="41718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Júlia de Souza Lima</a:t>
            </a:r>
            <a:endParaRPr b="1"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Magda Tainy Nunes Amaral</a:t>
            </a:r>
            <a:endParaRPr b="1"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4794510" y="3795947"/>
            <a:ext cx="41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Orientado</a:t>
            </a:r>
            <a:r>
              <a:rPr b="1"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por:</a:t>
            </a:r>
            <a:endParaRPr sz="100"/>
          </a:p>
        </p:txBody>
      </p:sp>
      <p:sp>
        <p:nvSpPr>
          <p:cNvPr id="152" name="Google Shape;152;p23"/>
          <p:cNvSpPr txBox="1"/>
          <p:nvPr/>
        </p:nvSpPr>
        <p:spPr>
          <a:xfrm>
            <a:off x="4870710" y="4174810"/>
            <a:ext cx="41718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Dr. Alcides Xavier Benicasa</a:t>
            </a:r>
            <a:endParaRPr b="1"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7511772" y="3695571"/>
            <a:ext cx="2205267" cy="1813832"/>
          </a:xfrm>
          <a:custGeom>
            <a:rect b="b" l="l" r="r" t="t"/>
            <a:pathLst>
              <a:path extrusionOk="0" h="3627664" w="4410534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32"/>
          <p:cNvSpPr/>
          <p:nvPr/>
        </p:nvSpPr>
        <p:spPr>
          <a:xfrm>
            <a:off x="6996373" y="-2451100"/>
            <a:ext cx="3862769" cy="4114800"/>
          </a:xfrm>
          <a:custGeom>
            <a:rect b="b" l="l" r="r" t="t"/>
            <a:pathLst>
              <a:path extrusionOk="0"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32"/>
          <p:cNvSpPr/>
          <p:nvPr/>
        </p:nvSpPr>
        <p:spPr>
          <a:xfrm>
            <a:off x="-3468075" y="-3424366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32"/>
          <p:cNvSpPr txBox="1"/>
          <p:nvPr/>
        </p:nvSpPr>
        <p:spPr>
          <a:xfrm>
            <a:off x="3030875" y="334025"/>
            <a:ext cx="5410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Redes Neurais Convolucionais</a:t>
            </a:r>
            <a:endParaRPr sz="700"/>
          </a:p>
        </p:txBody>
      </p:sp>
      <p:sp>
        <p:nvSpPr>
          <p:cNvPr id="231" name="Google Shape;231;p32"/>
          <p:cNvSpPr txBox="1"/>
          <p:nvPr/>
        </p:nvSpPr>
        <p:spPr>
          <a:xfrm>
            <a:off x="524275" y="1606650"/>
            <a:ext cx="836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ideia principal de uma Rede Convolucional é filtrar linhas, curvas e bordas e em cada camada acrescida transformar essa filtragem em uma imagem mais complexa.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5075" y="2824750"/>
            <a:ext cx="685800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7511772" y="3695571"/>
            <a:ext cx="2205267" cy="1813832"/>
          </a:xfrm>
          <a:custGeom>
            <a:rect b="b" l="l" r="r" t="t"/>
            <a:pathLst>
              <a:path extrusionOk="0" h="3627664" w="4410534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33"/>
          <p:cNvSpPr/>
          <p:nvPr/>
        </p:nvSpPr>
        <p:spPr>
          <a:xfrm>
            <a:off x="6996373" y="-2451100"/>
            <a:ext cx="3862769" cy="4114800"/>
          </a:xfrm>
          <a:custGeom>
            <a:rect b="b" l="l" r="r" t="t"/>
            <a:pathLst>
              <a:path extrusionOk="0"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3"/>
          <p:cNvSpPr/>
          <p:nvPr/>
        </p:nvSpPr>
        <p:spPr>
          <a:xfrm>
            <a:off x="-3468075" y="-3424366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3"/>
          <p:cNvSpPr txBox="1"/>
          <p:nvPr/>
        </p:nvSpPr>
        <p:spPr>
          <a:xfrm>
            <a:off x="3030875" y="334025"/>
            <a:ext cx="5410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Redes Neurais Convolucionais</a:t>
            </a:r>
            <a:endParaRPr sz="700"/>
          </a:p>
        </p:txBody>
      </p:sp>
      <p:sp>
        <p:nvSpPr>
          <p:cNvPr id="241" name="Google Shape;241;p33"/>
          <p:cNvSpPr txBox="1"/>
          <p:nvPr/>
        </p:nvSpPr>
        <p:spPr>
          <a:xfrm>
            <a:off x="524275" y="1606650"/>
            <a:ext cx="8361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Atualmente, as CNNs 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oferecem serviços de pesquisa de imagens, carros autônomos, sistemas automáticos de classificação de vídeo e muito mais.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Além disso, não se restringem à percepção visual: elas também são bem-sucedidas em outras tarefas, como reconhecimento de voz ou processamento de linguagem natural (PLN);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>
            <a:off x="6996373" y="-2451100"/>
            <a:ext cx="3862769" cy="4114800"/>
          </a:xfrm>
          <a:custGeom>
            <a:rect b="b" l="l" r="r" t="t"/>
            <a:pathLst>
              <a:path extrusionOk="0"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34"/>
          <p:cNvSpPr/>
          <p:nvPr/>
        </p:nvSpPr>
        <p:spPr>
          <a:xfrm>
            <a:off x="-3468075" y="-3424366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34"/>
          <p:cNvSpPr txBox="1"/>
          <p:nvPr/>
        </p:nvSpPr>
        <p:spPr>
          <a:xfrm>
            <a:off x="3030875" y="334025"/>
            <a:ext cx="5410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Redes Neurais Convolucionais</a:t>
            </a:r>
            <a:endParaRPr sz="700"/>
          </a:p>
        </p:txBody>
      </p:sp>
      <p:sp>
        <p:nvSpPr>
          <p:cNvPr id="249" name="Google Shape;249;p34"/>
          <p:cNvSpPr txBox="1"/>
          <p:nvPr/>
        </p:nvSpPr>
        <p:spPr>
          <a:xfrm>
            <a:off x="524275" y="1606650"/>
            <a:ext cx="8361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CNN possui: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382600" y="2387550"/>
            <a:ext cx="40098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São usualmente matrizes tridimensionais com altura e largura (de acordo com as dimensões da imagem) e profundidade, determinada pela quantidade de canais de cores. Em geral as imagens utilizam três canais, RGB, com os valores de cada pixel.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430475" y="1983725"/>
            <a:ext cx="3862800" cy="4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ENTRADAS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4875775" y="2387550"/>
            <a:ext cx="40098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As convoluções funcionam como filtros que enxergam pequenos quadrados e vão “escorregando” por toda a imagem captando os traços mais marcantes.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4949275" y="1983725"/>
            <a:ext cx="3862800" cy="4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CONVULAÇÕES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/>
          <p:nvPr/>
        </p:nvSpPr>
        <p:spPr>
          <a:xfrm>
            <a:off x="6996373" y="-2451100"/>
            <a:ext cx="3862769" cy="4114800"/>
          </a:xfrm>
          <a:custGeom>
            <a:rect b="b" l="l" r="r" t="t"/>
            <a:pathLst>
              <a:path extrusionOk="0"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35"/>
          <p:cNvSpPr/>
          <p:nvPr/>
        </p:nvSpPr>
        <p:spPr>
          <a:xfrm>
            <a:off x="-3468075" y="-3424366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35"/>
          <p:cNvSpPr txBox="1"/>
          <p:nvPr/>
        </p:nvSpPr>
        <p:spPr>
          <a:xfrm>
            <a:off x="3030875" y="334025"/>
            <a:ext cx="5410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Redes Neurais Convolucionais</a:t>
            </a:r>
            <a:endParaRPr sz="700"/>
          </a:p>
        </p:txBody>
      </p:sp>
      <p:sp>
        <p:nvSpPr>
          <p:cNvPr id="261" name="Google Shape;261;p35"/>
          <p:cNvSpPr txBox="1"/>
          <p:nvPr/>
        </p:nvSpPr>
        <p:spPr>
          <a:xfrm>
            <a:off x="524275" y="1606650"/>
            <a:ext cx="8361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CNN possui: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382600" y="2387550"/>
            <a:ext cx="40098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Algumas das funções são </a:t>
            </a:r>
            <a:r>
              <a:rPr lang="en" sz="18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sigmoid</a:t>
            </a:r>
            <a:r>
              <a:rPr lang="en" sz="1800">
                <a:solidFill>
                  <a:schemeClr val="lt1"/>
                </a:solidFill>
              </a:rPr>
              <a:t>, </a:t>
            </a:r>
            <a:r>
              <a:rPr lang="en" sz="18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tanh</a:t>
            </a:r>
            <a:r>
              <a:rPr lang="en" sz="1800">
                <a:solidFill>
                  <a:schemeClr val="lt1"/>
                </a:solidFill>
              </a:rPr>
              <a:t> e </a:t>
            </a:r>
            <a:r>
              <a:rPr lang="en" sz="18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softmax</a:t>
            </a:r>
            <a:r>
              <a:rPr lang="en" sz="1800">
                <a:solidFill>
                  <a:schemeClr val="lt1"/>
                </a:solidFill>
              </a:rPr>
              <a:t>, e a </a:t>
            </a:r>
            <a:r>
              <a:rPr lang="en" sz="18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Relu</a:t>
            </a:r>
            <a:r>
              <a:rPr lang="en" sz="1800">
                <a:solidFill>
                  <a:schemeClr val="lt1"/>
                </a:solidFill>
              </a:rPr>
              <a:t>;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430475" y="1983725"/>
            <a:ext cx="3862800" cy="4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Função de ativação</a:t>
            </a:r>
            <a:endParaRPr b="1" sz="2400">
              <a:solidFill>
                <a:schemeClr val="lt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193" y="72200"/>
            <a:ext cx="5491819" cy="32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36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36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36"/>
          <p:cNvSpPr txBox="1"/>
          <p:nvPr/>
        </p:nvSpPr>
        <p:spPr>
          <a:xfrm>
            <a:off x="2513547" y="3382900"/>
            <a:ext cx="549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 projeto</a:t>
            </a:r>
            <a:endParaRPr sz="700"/>
          </a:p>
        </p:txBody>
      </p:sp>
      <p:sp>
        <p:nvSpPr>
          <p:cNvPr id="273" name="Google Shape;273;p36"/>
          <p:cNvSpPr txBox="1"/>
          <p:nvPr/>
        </p:nvSpPr>
        <p:spPr>
          <a:xfrm>
            <a:off x="1020549" y="1673673"/>
            <a:ext cx="29859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03.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>
            <a:off x="2706675" y="1419775"/>
            <a:ext cx="4352408" cy="3818025"/>
          </a:xfrm>
          <a:custGeom>
            <a:rect b="b" l="l" r="r" t="t"/>
            <a:pathLst>
              <a:path extrusionOk="0" h="7598060" w="9948361">
                <a:moveTo>
                  <a:pt x="0" y="0"/>
                </a:moveTo>
                <a:lnTo>
                  <a:pt x="9948361" y="0"/>
                </a:lnTo>
                <a:lnTo>
                  <a:pt x="9948361" y="7598060"/>
                </a:lnTo>
                <a:lnTo>
                  <a:pt x="0" y="7598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37"/>
          <p:cNvSpPr/>
          <p:nvPr/>
        </p:nvSpPr>
        <p:spPr>
          <a:xfrm>
            <a:off x="-667259" y="-1172374"/>
            <a:ext cx="2457653" cy="2297905"/>
          </a:xfrm>
          <a:custGeom>
            <a:rect b="b" l="l" r="r" t="t"/>
            <a:pathLst>
              <a:path extrusionOk="0" h="4595810" w="4915305">
                <a:moveTo>
                  <a:pt x="0" y="0"/>
                </a:moveTo>
                <a:lnTo>
                  <a:pt x="4915306" y="0"/>
                </a:lnTo>
                <a:lnTo>
                  <a:pt x="4915306" y="4595810"/>
                </a:lnTo>
                <a:lnTo>
                  <a:pt x="0" y="45958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37"/>
          <p:cNvSpPr/>
          <p:nvPr/>
        </p:nvSpPr>
        <p:spPr>
          <a:xfrm>
            <a:off x="1790396" y="586716"/>
            <a:ext cx="1047577" cy="1167216"/>
          </a:xfrm>
          <a:custGeom>
            <a:rect b="b" l="l" r="r" t="t"/>
            <a:pathLst>
              <a:path extrusionOk="0" h="2334432" w="2095153">
                <a:moveTo>
                  <a:pt x="0" y="0"/>
                </a:moveTo>
                <a:lnTo>
                  <a:pt x="2095152" y="0"/>
                </a:lnTo>
                <a:lnTo>
                  <a:pt x="2095152" y="2334432"/>
                </a:lnTo>
                <a:lnTo>
                  <a:pt x="0" y="233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37"/>
          <p:cNvSpPr/>
          <p:nvPr/>
        </p:nvSpPr>
        <p:spPr>
          <a:xfrm rot="2227937">
            <a:off x="5434238" y="-2641262"/>
            <a:ext cx="5396459" cy="4114800"/>
          </a:xfrm>
          <a:custGeom>
            <a:rect b="b" l="l" r="r" t="t"/>
            <a:pathLst>
              <a:path extrusionOk="0" h="8229600" w="10792918">
                <a:moveTo>
                  <a:pt x="0" y="0"/>
                </a:moveTo>
                <a:lnTo>
                  <a:pt x="10792918" y="0"/>
                </a:lnTo>
                <a:lnTo>
                  <a:pt x="10792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37"/>
          <p:cNvSpPr txBox="1"/>
          <p:nvPr/>
        </p:nvSpPr>
        <p:spPr>
          <a:xfrm>
            <a:off x="3109269" y="586717"/>
            <a:ext cx="265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 projeto</a:t>
            </a:r>
            <a:endParaRPr sz="700"/>
          </a:p>
        </p:txBody>
      </p:sp>
      <p:grpSp>
        <p:nvGrpSpPr>
          <p:cNvPr id="283" name="Google Shape;283;p37"/>
          <p:cNvGrpSpPr/>
          <p:nvPr/>
        </p:nvGrpSpPr>
        <p:grpSpPr>
          <a:xfrm>
            <a:off x="255751" y="1918138"/>
            <a:ext cx="2372756" cy="3011718"/>
            <a:chOff x="-457941" y="-57150"/>
            <a:chExt cx="4201800" cy="4367974"/>
          </a:xfrm>
        </p:grpSpPr>
        <p:sp>
          <p:nvSpPr>
            <p:cNvPr id="284" name="Google Shape;284;p37"/>
            <p:cNvSpPr txBox="1"/>
            <p:nvPr/>
          </p:nvSpPr>
          <p:spPr>
            <a:xfrm>
              <a:off x="0" y="-57150"/>
              <a:ext cx="3743700" cy="5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O que é?</a:t>
              </a:r>
              <a:endParaRPr sz="1600"/>
            </a:p>
          </p:txBody>
        </p:sp>
        <p:sp>
          <p:nvSpPr>
            <p:cNvPr id="285" name="Google Shape;285;p37"/>
            <p:cNvSpPr txBox="1"/>
            <p:nvPr/>
          </p:nvSpPr>
          <p:spPr>
            <a:xfrm>
              <a:off x="-457941" y="739024"/>
              <a:ext cx="4201800" cy="3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Consiste em identificar, através de uma base de dados de imagens, se as imagens comparadas são ou não da mesma pessoa. </a:t>
              </a:r>
              <a:endParaRPr sz="2000"/>
            </a:p>
          </p:txBody>
        </p:sp>
      </p:grpSp>
      <p:grpSp>
        <p:nvGrpSpPr>
          <p:cNvPr id="286" name="Google Shape;286;p37"/>
          <p:cNvGrpSpPr/>
          <p:nvPr/>
        </p:nvGrpSpPr>
        <p:grpSpPr>
          <a:xfrm>
            <a:off x="7137250" y="1753913"/>
            <a:ext cx="1918238" cy="1661512"/>
            <a:chOff x="-235945" y="-2078683"/>
            <a:chExt cx="5115300" cy="4430698"/>
          </a:xfrm>
        </p:grpSpPr>
        <p:sp>
          <p:nvSpPr>
            <p:cNvPr id="287" name="Google Shape;287;p37"/>
            <p:cNvSpPr txBox="1"/>
            <p:nvPr/>
          </p:nvSpPr>
          <p:spPr>
            <a:xfrm>
              <a:off x="-235933" y="-2078683"/>
              <a:ext cx="37437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Como?</a:t>
              </a:r>
              <a:r>
                <a:rPr b="1" i="0" lang="en" sz="2500" u="none" cap="none" strike="noStrik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endParaRPr sz="1600"/>
            </a:p>
          </p:txBody>
        </p:sp>
        <p:sp>
          <p:nvSpPr>
            <p:cNvPr id="288" name="Google Shape;288;p37"/>
            <p:cNvSpPr txBox="1"/>
            <p:nvPr/>
          </p:nvSpPr>
          <p:spPr>
            <a:xfrm>
              <a:off x="-235945" y="-233985"/>
              <a:ext cx="5115300" cy="25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Utilizando rede neural </a:t>
              </a:r>
              <a:r>
                <a:rPr lang="en" sz="21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convolucional</a:t>
              </a:r>
              <a:r>
                <a:rPr lang="en" sz="21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.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endParaRPr sz="1900"/>
            </a:p>
          </p:txBody>
        </p:sp>
      </p:grpSp>
      <p:pic>
        <p:nvPicPr>
          <p:cNvPr id="289" name="Google Shape;28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7975" y="1558625"/>
            <a:ext cx="4111576" cy="256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/>
          <p:nvPr/>
        </p:nvSpPr>
        <p:spPr>
          <a:xfrm>
            <a:off x="-735401" y="1543050"/>
            <a:ext cx="3439423" cy="2057400"/>
          </a:xfrm>
          <a:custGeom>
            <a:rect b="b" l="l" r="r" t="t"/>
            <a:pathLst>
              <a:path extrusionOk="0" h="4114800" w="6878845">
                <a:moveTo>
                  <a:pt x="0" y="0"/>
                </a:moveTo>
                <a:lnTo>
                  <a:pt x="6878845" y="0"/>
                </a:lnTo>
                <a:lnTo>
                  <a:pt x="6878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38"/>
          <p:cNvSpPr/>
          <p:nvPr/>
        </p:nvSpPr>
        <p:spPr>
          <a:xfrm>
            <a:off x="186197" y="4049796"/>
            <a:ext cx="2205267" cy="1813832"/>
          </a:xfrm>
          <a:custGeom>
            <a:rect b="b" l="l" r="r" t="t"/>
            <a:pathLst>
              <a:path extrusionOk="0" h="3627664" w="4410534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38"/>
          <p:cNvSpPr/>
          <p:nvPr/>
        </p:nvSpPr>
        <p:spPr>
          <a:xfrm>
            <a:off x="6996373" y="-2451100"/>
            <a:ext cx="3862769" cy="4114800"/>
          </a:xfrm>
          <a:custGeom>
            <a:rect b="b" l="l" r="r" t="t"/>
            <a:pathLst>
              <a:path extrusionOk="0"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38"/>
          <p:cNvSpPr/>
          <p:nvPr/>
        </p:nvSpPr>
        <p:spPr>
          <a:xfrm>
            <a:off x="-3468075" y="-3424366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38"/>
          <p:cNvSpPr txBox="1"/>
          <p:nvPr/>
        </p:nvSpPr>
        <p:spPr>
          <a:xfrm>
            <a:off x="1822000" y="447675"/>
            <a:ext cx="541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 projeto</a:t>
            </a:r>
            <a:endParaRPr sz="700"/>
          </a:p>
        </p:txBody>
      </p:sp>
      <p:sp>
        <p:nvSpPr>
          <p:cNvPr id="299" name="Google Shape;299;p38"/>
          <p:cNvSpPr txBox="1"/>
          <p:nvPr/>
        </p:nvSpPr>
        <p:spPr>
          <a:xfrm>
            <a:off x="255748" y="1110863"/>
            <a:ext cx="7431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chemeClr val="lt1"/>
                </a:solidFill>
              </a:rPr>
              <a:t> Preparando o Conjunto de Dados: </a:t>
            </a:r>
            <a:r>
              <a:rPr lang="en" sz="1800">
                <a:solidFill>
                  <a:schemeClr val="lt1"/>
                </a:solidFill>
              </a:rPr>
              <a:t>Cr</a:t>
            </a:r>
            <a:r>
              <a:rPr lang="en" sz="1800">
                <a:solidFill>
                  <a:schemeClr val="lt1"/>
                </a:solidFill>
              </a:rPr>
              <a:t>iação do dataset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1471" y="1663700"/>
            <a:ext cx="6135178" cy="138892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/>
          <p:nvPr/>
        </p:nvSpPr>
        <p:spPr>
          <a:xfrm>
            <a:off x="2850225" y="3297650"/>
            <a:ext cx="57387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Foi criada uma pasta DATASET, contendo imagens de duas classes: alcides e nagibe, dentro das três pastas test, train e validation, seguindo o padrão Keras.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/>
          <p:nvPr/>
        </p:nvSpPr>
        <p:spPr>
          <a:xfrm>
            <a:off x="-735401" y="1543050"/>
            <a:ext cx="3439423" cy="2057400"/>
          </a:xfrm>
          <a:custGeom>
            <a:rect b="b" l="l" r="r" t="t"/>
            <a:pathLst>
              <a:path extrusionOk="0" h="4114800" w="6878845">
                <a:moveTo>
                  <a:pt x="0" y="0"/>
                </a:moveTo>
                <a:lnTo>
                  <a:pt x="6878845" y="0"/>
                </a:lnTo>
                <a:lnTo>
                  <a:pt x="6878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39"/>
          <p:cNvSpPr/>
          <p:nvPr/>
        </p:nvSpPr>
        <p:spPr>
          <a:xfrm>
            <a:off x="186197" y="4049796"/>
            <a:ext cx="2205267" cy="1813832"/>
          </a:xfrm>
          <a:custGeom>
            <a:rect b="b" l="l" r="r" t="t"/>
            <a:pathLst>
              <a:path extrusionOk="0" h="3627664" w="4410534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39"/>
          <p:cNvSpPr/>
          <p:nvPr/>
        </p:nvSpPr>
        <p:spPr>
          <a:xfrm>
            <a:off x="6996373" y="-2451100"/>
            <a:ext cx="3862769" cy="4114800"/>
          </a:xfrm>
          <a:custGeom>
            <a:rect b="b" l="l" r="r" t="t"/>
            <a:pathLst>
              <a:path extrusionOk="0"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39"/>
          <p:cNvSpPr/>
          <p:nvPr/>
        </p:nvSpPr>
        <p:spPr>
          <a:xfrm>
            <a:off x="-3468075" y="-3424366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39"/>
          <p:cNvSpPr txBox="1"/>
          <p:nvPr/>
        </p:nvSpPr>
        <p:spPr>
          <a:xfrm>
            <a:off x="1822000" y="447675"/>
            <a:ext cx="541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 projeto</a:t>
            </a:r>
            <a:endParaRPr sz="700"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525" y="1543049"/>
            <a:ext cx="8366725" cy="32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/>
          <p:nvPr/>
        </p:nvSpPr>
        <p:spPr>
          <a:xfrm>
            <a:off x="556425" y="1110875"/>
            <a:ext cx="343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Configuração das camadas:</a:t>
            </a:r>
            <a:endParaRPr sz="1800"/>
          </a:p>
        </p:txBody>
      </p:sp>
      <p:sp>
        <p:nvSpPr>
          <p:cNvPr id="313" name="Google Shape;313;p39"/>
          <p:cNvSpPr txBox="1"/>
          <p:nvPr/>
        </p:nvSpPr>
        <p:spPr>
          <a:xfrm>
            <a:off x="5851975" y="2422975"/>
            <a:ext cx="31455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rede convolucional por si só não consegue informar se uma imagem é ou não de um tipo, por isso é necessário adicionar na última camada o perceptron com a função sigmoid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/>
          <p:nvPr/>
        </p:nvSpPr>
        <p:spPr>
          <a:xfrm>
            <a:off x="-735401" y="1543050"/>
            <a:ext cx="3439423" cy="2057400"/>
          </a:xfrm>
          <a:custGeom>
            <a:rect b="b" l="l" r="r" t="t"/>
            <a:pathLst>
              <a:path extrusionOk="0" h="4114800" w="6878845">
                <a:moveTo>
                  <a:pt x="0" y="0"/>
                </a:moveTo>
                <a:lnTo>
                  <a:pt x="6878845" y="0"/>
                </a:lnTo>
                <a:lnTo>
                  <a:pt x="6878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40"/>
          <p:cNvSpPr/>
          <p:nvPr/>
        </p:nvSpPr>
        <p:spPr>
          <a:xfrm>
            <a:off x="186197" y="4049796"/>
            <a:ext cx="2205267" cy="1813832"/>
          </a:xfrm>
          <a:custGeom>
            <a:rect b="b" l="l" r="r" t="t"/>
            <a:pathLst>
              <a:path extrusionOk="0" h="3627664" w="4410534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40"/>
          <p:cNvSpPr/>
          <p:nvPr/>
        </p:nvSpPr>
        <p:spPr>
          <a:xfrm>
            <a:off x="6996373" y="-2451100"/>
            <a:ext cx="3862769" cy="4114800"/>
          </a:xfrm>
          <a:custGeom>
            <a:rect b="b" l="l" r="r" t="t"/>
            <a:pathLst>
              <a:path extrusionOk="0"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40"/>
          <p:cNvSpPr/>
          <p:nvPr/>
        </p:nvSpPr>
        <p:spPr>
          <a:xfrm>
            <a:off x="-3468075" y="-3424366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40"/>
          <p:cNvSpPr txBox="1"/>
          <p:nvPr/>
        </p:nvSpPr>
        <p:spPr>
          <a:xfrm>
            <a:off x="2704025" y="151625"/>
            <a:ext cx="7046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 projeto </a:t>
            </a:r>
            <a:endParaRPr sz="700"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7">
            <a:alphaModFix/>
          </a:blip>
          <a:srcRect b="0" l="0" r="34271" t="0"/>
          <a:stretch/>
        </p:blipFill>
        <p:spPr>
          <a:xfrm>
            <a:off x="498800" y="986475"/>
            <a:ext cx="7492961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/>
        </p:nvSpPr>
        <p:spPr>
          <a:xfrm>
            <a:off x="6220375" y="2571750"/>
            <a:ext cx="2805600" cy="153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É realizado um trabalho de pré-processamento das imagens, para ajudar a otimizar o desempenho do treinamento</a:t>
            </a:r>
            <a:r>
              <a:rPr lang="en" sz="18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439250" y="609375"/>
            <a:ext cx="432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Processo de treinamento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/>
          <p:nvPr/>
        </p:nvSpPr>
        <p:spPr>
          <a:xfrm>
            <a:off x="-735401" y="1543050"/>
            <a:ext cx="3439423" cy="2057400"/>
          </a:xfrm>
          <a:custGeom>
            <a:rect b="b" l="l" r="r" t="t"/>
            <a:pathLst>
              <a:path extrusionOk="0" h="4114800" w="6878845">
                <a:moveTo>
                  <a:pt x="0" y="0"/>
                </a:moveTo>
                <a:lnTo>
                  <a:pt x="6878845" y="0"/>
                </a:lnTo>
                <a:lnTo>
                  <a:pt x="6878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41"/>
          <p:cNvSpPr/>
          <p:nvPr/>
        </p:nvSpPr>
        <p:spPr>
          <a:xfrm>
            <a:off x="186197" y="4049796"/>
            <a:ext cx="2205267" cy="1813832"/>
          </a:xfrm>
          <a:custGeom>
            <a:rect b="b" l="l" r="r" t="t"/>
            <a:pathLst>
              <a:path extrusionOk="0" h="3627664" w="4410534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41"/>
          <p:cNvSpPr/>
          <p:nvPr/>
        </p:nvSpPr>
        <p:spPr>
          <a:xfrm>
            <a:off x="6996373" y="-2451100"/>
            <a:ext cx="3862769" cy="4114800"/>
          </a:xfrm>
          <a:custGeom>
            <a:rect b="b" l="l" r="r" t="t"/>
            <a:pathLst>
              <a:path extrusionOk="0"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41"/>
          <p:cNvSpPr/>
          <p:nvPr/>
        </p:nvSpPr>
        <p:spPr>
          <a:xfrm>
            <a:off x="-3468075" y="-3424366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41"/>
          <p:cNvSpPr txBox="1"/>
          <p:nvPr/>
        </p:nvSpPr>
        <p:spPr>
          <a:xfrm>
            <a:off x="2546550" y="151625"/>
            <a:ext cx="7046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 projeto </a:t>
            </a:r>
            <a:endParaRPr sz="700"/>
          </a:p>
        </p:txBody>
      </p:sp>
      <p:pic>
        <p:nvPicPr>
          <p:cNvPr id="335" name="Google Shape;335;p41"/>
          <p:cNvPicPr preferRelativeResize="0"/>
          <p:nvPr/>
        </p:nvPicPr>
        <p:blipFill rotWithShape="1">
          <a:blip r:embed="rId7">
            <a:alphaModFix/>
          </a:blip>
          <a:srcRect b="0" l="0" r="17484" t="0"/>
          <a:stretch/>
        </p:blipFill>
        <p:spPr>
          <a:xfrm>
            <a:off x="0" y="1159425"/>
            <a:ext cx="9144001" cy="38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4350000" y="2125425"/>
            <a:ext cx="3439500" cy="11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Passa uma nova imagem e roda o classificador. Se a previsão for 1, é Nagibe. Se for 0, é Alcides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85000" y="690425"/>
            <a:ext cx="3924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Resultados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/>
        </p:nvSpPr>
        <p:spPr>
          <a:xfrm>
            <a:off x="-735401" y="1543050"/>
            <a:ext cx="3439423" cy="2057400"/>
          </a:xfrm>
          <a:custGeom>
            <a:rect b="b" l="l" r="r" t="t"/>
            <a:pathLst>
              <a:path extrusionOk="0" h="4114800" w="6878845">
                <a:moveTo>
                  <a:pt x="0" y="0"/>
                </a:moveTo>
                <a:lnTo>
                  <a:pt x="6878845" y="0"/>
                </a:lnTo>
                <a:lnTo>
                  <a:pt x="6878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24"/>
          <p:cNvSpPr/>
          <p:nvPr/>
        </p:nvSpPr>
        <p:spPr>
          <a:xfrm>
            <a:off x="186197" y="4049796"/>
            <a:ext cx="2205267" cy="1813832"/>
          </a:xfrm>
          <a:custGeom>
            <a:rect b="b" l="l" r="r" t="t"/>
            <a:pathLst>
              <a:path extrusionOk="0" h="3627664" w="4410534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24"/>
          <p:cNvSpPr/>
          <p:nvPr/>
        </p:nvSpPr>
        <p:spPr>
          <a:xfrm>
            <a:off x="6996373" y="-2451100"/>
            <a:ext cx="3862769" cy="4114800"/>
          </a:xfrm>
          <a:custGeom>
            <a:rect b="b" l="l" r="r" t="t"/>
            <a:pathLst>
              <a:path extrusionOk="0"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24"/>
          <p:cNvSpPr/>
          <p:nvPr/>
        </p:nvSpPr>
        <p:spPr>
          <a:xfrm>
            <a:off x="-3468075" y="-3424366"/>
            <a:ext cx="6318311" cy="4114800"/>
          </a:xfrm>
          <a:custGeom>
            <a:rect b="b" l="l" r="r" t="t"/>
            <a:pathLst>
              <a:path extrusionOk="0" h="8229600" w="12636622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24"/>
          <p:cNvSpPr txBox="1"/>
          <p:nvPr/>
        </p:nvSpPr>
        <p:spPr>
          <a:xfrm>
            <a:off x="2990543" y="447675"/>
            <a:ext cx="424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Agenda</a:t>
            </a:r>
            <a:endParaRPr sz="700"/>
          </a:p>
        </p:txBody>
      </p:sp>
      <p:sp>
        <p:nvSpPr>
          <p:cNvPr id="162" name="Google Shape;162;p24"/>
          <p:cNvSpPr txBox="1"/>
          <p:nvPr/>
        </p:nvSpPr>
        <p:spPr>
          <a:xfrm>
            <a:off x="2850225" y="1543050"/>
            <a:ext cx="37221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Introdução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Redes Neurais Convulucionais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 projeto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Demonstração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Conclusão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/>
          <p:nvPr/>
        </p:nvSpPr>
        <p:spPr>
          <a:xfrm>
            <a:off x="4016581" y="243789"/>
            <a:ext cx="4613069" cy="2725905"/>
          </a:xfrm>
          <a:custGeom>
            <a:rect b="b" l="l" r="r" t="t"/>
            <a:pathLst>
              <a:path extrusionOk="0" h="5451809" w="9226138">
                <a:moveTo>
                  <a:pt x="0" y="0"/>
                </a:moveTo>
                <a:lnTo>
                  <a:pt x="9226138" y="0"/>
                </a:lnTo>
                <a:lnTo>
                  <a:pt x="9226138" y="5451808"/>
                </a:lnTo>
                <a:lnTo>
                  <a:pt x="0" y="5451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42"/>
          <p:cNvSpPr/>
          <p:nvPr/>
        </p:nvSpPr>
        <p:spPr>
          <a:xfrm>
            <a:off x="7640833" y="2842287"/>
            <a:ext cx="2851874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42"/>
          <p:cNvSpPr/>
          <p:nvPr/>
        </p:nvSpPr>
        <p:spPr>
          <a:xfrm>
            <a:off x="-3054290" y="-729802"/>
            <a:ext cx="4950136" cy="4114800"/>
          </a:xfrm>
          <a:custGeom>
            <a:rect b="b" l="l" r="r" t="t"/>
            <a:pathLst>
              <a:path extrusionOk="0" h="8229600" w="9900271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42"/>
          <p:cNvSpPr/>
          <p:nvPr/>
        </p:nvSpPr>
        <p:spPr>
          <a:xfrm>
            <a:off x="-225402" y="4082363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42"/>
          <p:cNvSpPr txBox="1"/>
          <p:nvPr/>
        </p:nvSpPr>
        <p:spPr>
          <a:xfrm>
            <a:off x="2513561" y="3382893"/>
            <a:ext cx="446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Uma demonstração</a:t>
            </a:r>
            <a:endParaRPr sz="700"/>
          </a:p>
        </p:txBody>
      </p:sp>
      <p:sp>
        <p:nvSpPr>
          <p:cNvPr id="347" name="Google Shape;347;p42"/>
          <p:cNvSpPr txBox="1"/>
          <p:nvPr/>
        </p:nvSpPr>
        <p:spPr>
          <a:xfrm>
            <a:off x="1020549" y="1673673"/>
            <a:ext cx="29859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</a:t>
            </a:r>
            <a:r>
              <a:rPr lang="en" sz="12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4</a:t>
            </a: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425" y="290475"/>
            <a:ext cx="4177673" cy="456771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3"/>
          <p:cNvSpPr/>
          <p:nvPr/>
        </p:nvSpPr>
        <p:spPr>
          <a:xfrm rot="-942507">
            <a:off x="3828751" y="299652"/>
            <a:ext cx="1304441" cy="953428"/>
          </a:xfrm>
          <a:custGeom>
            <a:rect b="b" l="l" r="r" t="t"/>
            <a:pathLst>
              <a:path extrusionOk="0" h="1906856" w="2608882">
                <a:moveTo>
                  <a:pt x="0" y="0"/>
                </a:moveTo>
                <a:lnTo>
                  <a:pt x="2608882" y="0"/>
                </a:lnTo>
                <a:lnTo>
                  <a:pt x="2608882" y="1906855"/>
                </a:lnTo>
                <a:lnTo>
                  <a:pt x="0" y="1906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43"/>
          <p:cNvSpPr/>
          <p:nvPr/>
        </p:nvSpPr>
        <p:spPr>
          <a:xfrm>
            <a:off x="-454288" y="37104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43"/>
          <p:cNvSpPr/>
          <p:nvPr/>
        </p:nvSpPr>
        <p:spPr>
          <a:xfrm>
            <a:off x="2791221" y="3961465"/>
            <a:ext cx="2351035" cy="1795603"/>
          </a:xfrm>
          <a:custGeom>
            <a:rect b="b" l="l" r="r" t="t"/>
            <a:pathLst>
              <a:path extrusionOk="0" h="3591207" w="4702071">
                <a:moveTo>
                  <a:pt x="0" y="0"/>
                </a:moveTo>
                <a:lnTo>
                  <a:pt x="4702071" y="0"/>
                </a:lnTo>
                <a:lnTo>
                  <a:pt x="4702071" y="3591207"/>
                </a:lnTo>
                <a:lnTo>
                  <a:pt x="0" y="35912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6" name="Google Shape;356;p43"/>
          <p:cNvGrpSpPr/>
          <p:nvPr/>
        </p:nvGrpSpPr>
        <p:grpSpPr>
          <a:xfrm>
            <a:off x="815762" y="1491026"/>
            <a:ext cx="3101400" cy="1790751"/>
            <a:chOff x="0" y="-133350"/>
            <a:chExt cx="8270400" cy="4775335"/>
          </a:xfrm>
        </p:grpSpPr>
        <p:sp>
          <p:nvSpPr>
            <p:cNvPr id="357" name="Google Shape;357;p43"/>
            <p:cNvSpPr txBox="1"/>
            <p:nvPr/>
          </p:nvSpPr>
          <p:spPr>
            <a:xfrm>
              <a:off x="0" y="-133350"/>
              <a:ext cx="82704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Conclusão</a:t>
              </a:r>
              <a:endParaRPr sz="700"/>
            </a:p>
          </p:txBody>
        </p:sp>
        <p:sp>
          <p:nvSpPr>
            <p:cNvPr id="358" name="Google Shape;358;p43"/>
            <p:cNvSpPr txBox="1"/>
            <p:nvPr/>
          </p:nvSpPr>
          <p:spPr>
            <a:xfrm>
              <a:off x="0" y="4354585"/>
              <a:ext cx="827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 rot="-937874">
            <a:off x="3828584" y="300273"/>
            <a:ext cx="1307129" cy="955392"/>
          </a:xfrm>
          <a:custGeom>
            <a:rect b="b" l="l" r="r" t="t"/>
            <a:pathLst>
              <a:path extrusionOk="0" h="1906856" w="2608882">
                <a:moveTo>
                  <a:pt x="0" y="0"/>
                </a:moveTo>
                <a:lnTo>
                  <a:pt x="2608882" y="0"/>
                </a:lnTo>
                <a:lnTo>
                  <a:pt x="2608882" y="1906855"/>
                </a:lnTo>
                <a:lnTo>
                  <a:pt x="0" y="1906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44"/>
          <p:cNvSpPr/>
          <p:nvPr/>
        </p:nvSpPr>
        <p:spPr>
          <a:xfrm>
            <a:off x="-454288" y="37104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44"/>
          <p:cNvSpPr/>
          <p:nvPr/>
        </p:nvSpPr>
        <p:spPr>
          <a:xfrm>
            <a:off x="2791221" y="3961465"/>
            <a:ext cx="2351035" cy="1795603"/>
          </a:xfrm>
          <a:custGeom>
            <a:rect b="b" l="l" r="r" t="t"/>
            <a:pathLst>
              <a:path extrusionOk="0" h="3591207" w="4702071">
                <a:moveTo>
                  <a:pt x="0" y="0"/>
                </a:moveTo>
                <a:lnTo>
                  <a:pt x="4702071" y="0"/>
                </a:lnTo>
                <a:lnTo>
                  <a:pt x="4702071" y="3591207"/>
                </a:lnTo>
                <a:lnTo>
                  <a:pt x="0" y="35912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6" name="Google Shape;366;p44"/>
          <p:cNvGrpSpPr/>
          <p:nvPr/>
        </p:nvGrpSpPr>
        <p:grpSpPr>
          <a:xfrm>
            <a:off x="815762" y="853401"/>
            <a:ext cx="3101400" cy="2428376"/>
            <a:chOff x="0" y="-1833683"/>
            <a:chExt cx="8270400" cy="6475668"/>
          </a:xfrm>
        </p:grpSpPr>
        <p:sp>
          <p:nvSpPr>
            <p:cNvPr id="367" name="Google Shape;367;p44"/>
            <p:cNvSpPr txBox="1"/>
            <p:nvPr/>
          </p:nvSpPr>
          <p:spPr>
            <a:xfrm>
              <a:off x="0" y="-1833683"/>
              <a:ext cx="8270400" cy="28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Referências Bibliográficas</a:t>
              </a:r>
              <a:endParaRPr sz="700"/>
            </a:p>
          </p:txBody>
        </p:sp>
        <p:sp>
          <p:nvSpPr>
            <p:cNvPr id="368" name="Google Shape;368;p44"/>
            <p:cNvSpPr txBox="1"/>
            <p:nvPr/>
          </p:nvSpPr>
          <p:spPr>
            <a:xfrm>
              <a:off x="0" y="4354585"/>
              <a:ext cx="827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369" name="Google Shape;369;p44"/>
          <p:cNvSpPr txBox="1"/>
          <p:nvPr/>
        </p:nvSpPr>
        <p:spPr>
          <a:xfrm>
            <a:off x="580950" y="2068725"/>
            <a:ext cx="7920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Entendendo Redes Convolucionais (CNNs) | by Gisely Alves | Neuronio BR | Medium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Learning from scratch - CNN | Kaggle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Agrupando conceitos e classificando imagens com Deep Learning | by Toni Esteves | Medium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Classificação de Imagens com TensorFlow | por Tim Busfield | Análise Vidhya | Média (medium.com)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/>
          <p:nvPr/>
        </p:nvSpPr>
        <p:spPr>
          <a:xfrm rot="1123159">
            <a:off x="-3388953" y="-1947863"/>
            <a:ext cx="4950136" cy="4114800"/>
          </a:xfrm>
          <a:custGeom>
            <a:rect b="b" l="l" r="r" t="t"/>
            <a:pathLst>
              <a:path extrusionOk="0" h="8229600" w="9900271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45"/>
          <p:cNvSpPr/>
          <p:nvPr/>
        </p:nvSpPr>
        <p:spPr>
          <a:xfrm rot="1123159">
            <a:off x="6743587" y="3774861"/>
            <a:ext cx="4950136" cy="4114800"/>
          </a:xfrm>
          <a:custGeom>
            <a:rect b="b" l="l" r="r" t="t"/>
            <a:pathLst>
              <a:path extrusionOk="0" h="8229600" w="9900271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6" name="Google Shape;3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874" y="0"/>
            <a:ext cx="212382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 rotWithShape="1">
          <a:blip r:embed="rId5">
            <a:alphaModFix/>
          </a:blip>
          <a:srcRect b="0" l="19009" r="19009" t="0"/>
          <a:stretch/>
        </p:blipFill>
        <p:spPr>
          <a:xfrm>
            <a:off x="2339578" y="0"/>
            <a:ext cx="21252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 rotWithShape="1">
          <a:blip r:embed="rId6">
            <a:alphaModFix/>
          </a:blip>
          <a:srcRect b="0" l="41713" r="27296" t="0"/>
          <a:stretch/>
        </p:blipFill>
        <p:spPr>
          <a:xfrm>
            <a:off x="6" y="0"/>
            <a:ext cx="212526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 rotWithShape="1">
          <a:blip r:embed="rId7">
            <a:alphaModFix/>
          </a:blip>
          <a:srcRect b="0" l="19046" r="19052" t="0"/>
          <a:stretch/>
        </p:blipFill>
        <p:spPr>
          <a:xfrm>
            <a:off x="7018734" y="0"/>
            <a:ext cx="21252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/>
        </p:nvSpPr>
        <p:spPr>
          <a:xfrm>
            <a:off x="688777" y="3296329"/>
            <a:ext cx="7623300" cy="98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FFD7F3"/>
                </a:solidFill>
                <a:latin typeface="Fira Sans"/>
                <a:ea typeface="Fira Sans"/>
                <a:cs typeface="Fira Sans"/>
                <a:sym typeface="Fira Sans"/>
              </a:rPr>
              <a:t>Obrigada!</a:t>
            </a:r>
            <a:endParaRPr sz="3600">
              <a:solidFill>
                <a:srgbClr val="FFD7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25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25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25"/>
          <p:cNvSpPr txBox="1"/>
          <p:nvPr/>
        </p:nvSpPr>
        <p:spPr>
          <a:xfrm>
            <a:off x="2853623" y="2698300"/>
            <a:ext cx="512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Introdução</a:t>
            </a:r>
            <a:endParaRPr sz="3000"/>
          </a:p>
        </p:txBody>
      </p:sp>
      <p:sp>
        <p:nvSpPr>
          <p:cNvPr id="171" name="Google Shape;171;p25"/>
          <p:cNvSpPr txBox="1"/>
          <p:nvPr/>
        </p:nvSpPr>
        <p:spPr>
          <a:xfrm>
            <a:off x="921349" y="1609648"/>
            <a:ext cx="29859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01.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202361" y="79891"/>
            <a:ext cx="1503782" cy="1378458"/>
          </a:xfrm>
          <a:custGeom>
            <a:rect b="b" l="l" r="r" t="t"/>
            <a:pathLst>
              <a:path extrusionOk="0"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26"/>
          <p:cNvSpPr/>
          <p:nvPr/>
        </p:nvSpPr>
        <p:spPr>
          <a:xfrm>
            <a:off x="180597" y="59125"/>
            <a:ext cx="447727" cy="408873"/>
          </a:xfrm>
          <a:custGeom>
            <a:rect b="b" l="l" r="r" t="t"/>
            <a:pathLst>
              <a:path extrusionOk="0" h="2441034" w="2453301">
                <a:moveTo>
                  <a:pt x="0" y="0"/>
                </a:moveTo>
                <a:lnTo>
                  <a:pt x="2453301" y="0"/>
                </a:lnTo>
                <a:lnTo>
                  <a:pt x="2453301" y="2441034"/>
                </a:lnTo>
                <a:lnTo>
                  <a:pt x="0" y="2441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26"/>
          <p:cNvSpPr/>
          <p:nvPr/>
        </p:nvSpPr>
        <p:spPr>
          <a:xfrm rot="-6822524">
            <a:off x="7099441" y="2965270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26"/>
          <p:cNvSpPr/>
          <p:nvPr/>
        </p:nvSpPr>
        <p:spPr>
          <a:xfrm>
            <a:off x="7384397" y="226189"/>
            <a:ext cx="1331365" cy="1065092"/>
          </a:xfrm>
          <a:custGeom>
            <a:rect b="b" l="l" r="r" t="t"/>
            <a:pathLst>
              <a:path extrusionOk="0" h="2130184" w="2662730">
                <a:moveTo>
                  <a:pt x="0" y="0"/>
                </a:moveTo>
                <a:lnTo>
                  <a:pt x="2662730" y="0"/>
                </a:lnTo>
                <a:lnTo>
                  <a:pt x="2662730" y="2130184"/>
                </a:lnTo>
                <a:lnTo>
                  <a:pt x="0" y="2130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26"/>
          <p:cNvSpPr txBox="1"/>
          <p:nvPr/>
        </p:nvSpPr>
        <p:spPr>
          <a:xfrm>
            <a:off x="3182383" y="499715"/>
            <a:ext cx="3521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Introdução</a:t>
            </a:r>
            <a:endParaRPr sz="700"/>
          </a:p>
        </p:txBody>
      </p:sp>
      <p:sp>
        <p:nvSpPr>
          <p:cNvPr id="181" name="Google Shape;181;p26"/>
          <p:cNvSpPr txBox="1"/>
          <p:nvPr/>
        </p:nvSpPr>
        <p:spPr>
          <a:xfrm>
            <a:off x="354225" y="1619325"/>
            <a:ext cx="8685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Hoje em dia, técnicas de machine learning são utilizadas para resolver problemas nos mais variados domínios de aplicação;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Uma das aplicações mais populares é o reconhecimento e classificação de imagens, onde técnicas de deep learning podem apresentar ótimos resultados;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202361" y="79891"/>
            <a:ext cx="1503782" cy="1378458"/>
          </a:xfrm>
          <a:custGeom>
            <a:rect b="b" l="l" r="r" t="t"/>
            <a:pathLst>
              <a:path extrusionOk="0"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27"/>
          <p:cNvSpPr/>
          <p:nvPr/>
        </p:nvSpPr>
        <p:spPr>
          <a:xfrm>
            <a:off x="180597" y="59125"/>
            <a:ext cx="447727" cy="408873"/>
          </a:xfrm>
          <a:custGeom>
            <a:rect b="b" l="l" r="r" t="t"/>
            <a:pathLst>
              <a:path extrusionOk="0" h="2441034" w="2453301">
                <a:moveTo>
                  <a:pt x="0" y="0"/>
                </a:moveTo>
                <a:lnTo>
                  <a:pt x="2453301" y="0"/>
                </a:lnTo>
                <a:lnTo>
                  <a:pt x="2453301" y="2441034"/>
                </a:lnTo>
                <a:lnTo>
                  <a:pt x="0" y="2441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27"/>
          <p:cNvSpPr/>
          <p:nvPr/>
        </p:nvSpPr>
        <p:spPr>
          <a:xfrm rot="-6816777">
            <a:off x="7102155" y="2973105"/>
            <a:ext cx="2270270" cy="4109087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27"/>
          <p:cNvSpPr/>
          <p:nvPr/>
        </p:nvSpPr>
        <p:spPr>
          <a:xfrm>
            <a:off x="7384397" y="226189"/>
            <a:ext cx="1331365" cy="1065092"/>
          </a:xfrm>
          <a:custGeom>
            <a:rect b="b" l="l" r="r" t="t"/>
            <a:pathLst>
              <a:path extrusionOk="0" h="2130184" w="2662730">
                <a:moveTo>
                  <a:pt x="0" y="0"/>
                </a:moveTo>
                <a:lnTo>
                  <a:pt x="2662730" y="0"/>
                </a:lnTo>
                <a:lnTo>
                  <a:pt x="2662730" y="2130184"/>
                </a:lnTo>
                <a:lnTo>
                  <a:pt x="0" y="2130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27"/>
          <p:cNvSpPr txBox="1"/>
          <p:nvPr/>
        </p:nvSpPr>
        <p:spPr>
          <a:xfrm>
            <a:off x="3182383" y="499715"/>
            <a:ext cx="3521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Introdução</a:t>
            </a:r>
            <a:endParaRPr sz="700"/>
          </a:p>
        </p:txBody>
      </p:sp>
      <p:sp>
        <p:nvSpPr>
          <p:cNvPr id="191" name="Google Shape;191;p27"/>
          <p:cNvSpPr txBox="1"/>
          <p:nvPr/>
        </p:nvSpPr>
        <p:spPr>
          <a:xfrm>
            <a:off x="354225" y="1619325"/>
            <a:ext cx="8685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Neste trabalho, conciliamos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conceitos de redes neurais, mais especificamente perceptron, deep learning e classificação de imagens;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Foi desenvolvido um código que classifica duas pessoas por meio de fotos;</a:t>
            </a:r>
            <a:endParaRPr sz="2400">
              <a:solidFill>
                <a:schemeClr val="lt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825" y="1275237"/>
            <a:ext cx="2980275" cy="31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50" y="1190225"/>
            <a:ext cx="3344901" cy="335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1143000" y="461425"/>
            <a:ext cx="68580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ic Sans MS"/>
                <a:ea typeface="Comic Sans MS"/>
                <a:cs typeface="Comic Sans MS"/>
                <a:sym typeface="Comic Sans MS"/>
              </a:rPr>
              <a:t>É Alcides ou Nagibe?</a:t>
            </a:r>
            <a:endParaRPr sz="4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6425" y="1941200"/>
            <a:ext cx="2528350" cy="28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186197" y="4049796"/>
            <a:ext cx="2205267" cy="1813832"/>
          </a:xfrm>
          <a:custGeom>
            <a:rect b="b" l="l" r="r" t="t"/>
            <a:pathLst>
              <a:path extrusionOk="0" h="3627664" w="4410534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29"/>
          <p:cNvSpPr txBox="1"/>
          <p:nvPr/>
        </p:nvSpPr>
        <p:spPr>
          <a:xfrm>
            <a:off x="2990543" y="447675"/>
            <a:ext cx="424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Introdução</a:t>
            </a:r>
            <a:endParaRPr sz="700"/>
          </a:p>
        </p:txBody>
      </p:sp>
      <p:sp>
        <p:nvSpPr>
          <p:cNvPr id="206" name="Google Shape;206;p29"/>
          <p:cNvSpPr txBox="1"/>
          <p:nvPr/>
        </p:nvSpPr>
        <p:spPr>
          <a:xfrm>
            <a:off x="369150" y="1279300"/>
            <a:ext cx="84057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Foi implementado um modelo de Rede Neural Convolucional que vai aprender a diferença de duas pessoas: Alcides e Nagibe.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Quando apresentada novas imagens ao modelo, ele será capaz de prever se a pessoa na imagem é Alcides ou Nagibe. 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186197" y="4049796"/>
            <a:ext cx="2205267" cy="1813832"/>
          </a:xfrm>
          <a:custGeom>
            <a:rect b="b" l="l" r="r" t="t"/>
            <a:pathLst>
              <a:path extrusionOk="0" h="3627664" w="4410534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30"/>
          <p:cNvSpPr txBox="1"/>
          <p:nvPr/>
        </p:nvSpPr>
        <p:spPr>
          <a:xfrm>
            <a:off x="2990543" y="447675"/>
            <a:ext cx="424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Introdução</a:t>
            </a:r>
            <a:endParaRPr sz="700"/>
          </a:p>
        </p:txBody>
      </p:sp>
      <p:sp>
        <p:nvSpPr>
          <p:cNvPr id="213" name="Google Shape;213;p30"/>
          <p:cNvSpPr txBox="1"/>
          <p:nvPr/>
        </p:nvSpPr>
        <p:spPr>
          <a:xfrm>
            <a:off x="369150" y="1279300"/>
            <a:ext cx="840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 antes vamos conhecer um pouco sobre o que são redes neurais 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convolucionais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31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31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31"/>
          <p:cNvSpPr txBox="1"/>
          <p:nvPr/>
        </p:nvSpPr>
        <p:spPr>
          <a:xfrm>
            <a:off x="2527697" y="2107650"/>
            <a:ext cx="5491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Redes Neurais Convolucionais</a:t>
            </a:r>
            <a:endParaRPr sz="700"/>
          </a:p>
        </p:txBody>
      </p:sp>
      <p:sp>
        <p:nvSpPr>
          <p:cNvPr id="222" name="Google Shape;222;p31"/>
          <p:cNvSpPr txBox="1"/>
          <p:nvPr/>
        </p:nvSpPr>
        <p:spPr>
          <a:xfrm>
            <a:off x="666299" y="1697073"/>
            <a:ext cx="29859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</a:t>
            </a:r>
            <a:r>
              <a:rPr lang="en" sz="12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2</a:t>
            </a: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FFFFF"/>
      </a:dk1>
      <a:lt1>
        <a:srgbClr val="6E27E1"/>
      </a:lt1>
      <a:dk2>
        <a:srgbClr val="FFFFFF"/>
      </a:dk2>
      <a:lt2>
        <a:srgbClr val="65DDF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